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6" r:id="rId6"/>
    <p:sldId id="267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86438"/>
  </p:normalViewPr>
  <p:slideViewPr>
    <p:cSldViewPr snapToGrid="0">
      <p:cViewPr varScale="1">
        <p:scale>
          <a:sx n="109" d="100"/>
          <a:sy n="109" d="100"/>
        </p:scale>
        <p:origin x="1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1DB7D-4917-1D49-B390-DC9106C55B8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D909D-7157-C940-A51D-0909E79D1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96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onlinear_dimensionality_reduction" TargetMode="External"/><Relationship Id="rId5" Type="http://schemas.openxmlformats.org/officeDocument/2006/relationships/hyperlink" Target="https://arxiv.org/pdf/1802.03426.pdf" TargetMode="External"/><Relationship Id="rId4" Type="http://schemas.openxmlformats.org/officeDocument/2006/relationships/hyperlink" Target="https://www.jmlr.org/papers/volume9/vandermaaten08a/vandermaaten08a.pdf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it sits at a very informative layer of biology to study gene expression.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909D-7157-C940-A51D-0909E79D12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42F67-6801-7735-C8BD-8561A22C3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0DA63-2EBD-53BF-92B8-484500E18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97FA0-2877-FA7D-9AFB-49911E10B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Biological data are complex and variable</a:t>
            </a:r>
          </a:p>
          <a:p>
            <a:pPr>
              <a:spcAft>
                <a:spcPts val="1200"/>
              </a:spcAft>
            </a:pPr>
            <a:r>
              <a:rPr lang="en-US" dirty="0"/>
              <a:t>Experiments involve limited samples but millions of features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Different technologies require distinct statistical methods — all aiming to ensure </a:t>
            </a:r>
            <a:r>
              <a:rPr lang="en-US" b="1" dirty="0"/>
              <a:t>reliable inference</a:t>
            </a:r>
            <a:r>
              <a:rPr lang="en-US" dirty="0"/>
              <a:t>, </a:t>
            </a:r>
            <a:r>
              <a:rPr lang="en-US" b="1" dirty="0"/>
              <a:t>reproducibility</a:t>
            </a:r>
            <a:r>
              <a:rPr lang="en-US" dirty="0"/>
              <a:t>, and </a:t>
            </a:r>
            <a:r>
              <a:rPr lang="en-US" b="1" dirty="0"/>
              <a:t>quantified uncertainty</a:t>
            </a:r>
            <a:r>
              <a:rPr lang="en-US" dirty="0"/>
              <a:t>.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961F0-CC8B-CA91-015A-7B4BF0D04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909D-7157-C940-A51D-0909E79D12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02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 for data visualization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classical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principal components analysis (PCA)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a linear mapping to project data down to a space that preserves as much variance as possible. More recently,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t-SNE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UMAP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algorithms use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nonlinear mappings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attempts to that attempts to preserve neighborhoods of nearby data points while preventing overlapping dense regions of data in the output figure.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909D-7157-C940-A51D-0909E79D12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50841-C86A-AD55-719B-5268CB669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B6100-B318-4BAE-800D-0DC39FCE7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9DDD5-FC65-9CD6-4DC8-D9E2EED7C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differential expressed genes across two clusters or your phenotype of interest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statistically significant (high on the y-axis) and have a large effect size (far left or right on the x-axis).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6D422-707B-25C0-4ACC-EC76B3949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909D-7157-C940-A51D-0909E79D12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8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909D-7157-C940-A51D-0909E79D12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9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bioinformatics, most predictive questions fall into classification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Deviance: </a:t>
                </a:r>
                <a:r>
                  <a:rPr lang="en-US" b="1" dirty="0"/>
                  <a:t>analogous to the Residual Sum of Squares (RSS)</a:t>
                </a:r>
                <a:r>
                  <a:rPr lang="en-US" dirty="0"/>
                  <a:t> in linear regression.</a:t>
                </a:r>
              </a:p>
              <a:p>
                <a:endParaRPr lang="en-US" dirty="0"/>
              </a:p>
              <a:p>
                <a:r>
                  <a:rPr lang="en-US" b="1" dirty="0"/>
                  <a:t>• Concordance Index (C-index)</a:t>
                </a:r>
              </a:p>
              <a:p>
                <a:r>
                  <a:rPr lang="en-US" dirty="0"/>
                  <a:t>Measures how well the model ranks survival times.</a:t>
                </a:r>
                <a:r>
                  <a:rPr lang="en-US" baseline="0" dirty="0"/>
                  <a:t>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  <m:r>
                      <a:rPr lang="en-US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d>
                      <m:d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predicted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risk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higher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those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who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die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earlier</m:t>
                        </m:r>
                      </m:e>
                    </m:d>
                  </m:oMath>
                </a14:m>
                <a:endParaRPr lang="ar-AE" dirty="0"/>
              </a:p>
              <a:p>
                <a:r>
                  <a:rPr lang="en-US" dirty="0"/>
                  <a:t>Ranges from 0.5 (no discrimination) → 1.0 (perfect ranking).</a:t>
                </a:r>
              </a:p>
              <a:p>
                <a:r>
                  <a:rPr lang="en-US" dirty="0"/>
                  <a:t>Analogous to ROC-AUC for survival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bioinformatics, most predictive questions fall into classification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Deviance: </a:t>
                </a:r>
                <a:r>
                  <a:rPr lang="en-US" b="1" dirty="0"/>
                  <a:t>analogous to the Residual Sum of Squares (RSS)</a:t>
                </a:r>
                <a:r>
                  <a:rPr lang="en-US" dirty="0"/>
                  <a:t> in linear regression.</a:t>
                </a:r>
              </a:p>
              <a:p>
                <a:endParaRPr lang="en-US" dirty="0"/>
              </a:p>
              <a:p>
                <a:r>
                  <a:rPr lang="en-US" b="1" dirty="0"/>
                  <a:t>• Concordance Index (C-index)</a:t>
                </a:r>
              </a:p>
              <a:p>
                <a:r>
                  <a:rPr lang="en-US" dirty="0"/>
                  <a:t>Measures how well the model ranks survival times.</a:t>
                </a:r>
                <a:r>
                  <a:rPr lang="en-US" baseline="0" dirty="0"/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𝐶=𝑃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"predicted risk higher for those who die earlier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</a:t>
                </a:r>
                <a:endParaRPr lang="ar-AE" dirty="0"/>
              </a:p>
              <a:p>
                <a:r>
                  <a:rPr lang="en-US" dirty="0"/>
                  <a:t>Ranges from 0.5 (no discrimination) → 1.0 (perfect ranking).</a:t>
                </a:r>
              </a:p>
              <a:p>
                <a:r>
                  <a:rPr lang="en-US" dirty="0"/>
                  <a:t>Analogous to ROC-AUC for survival data.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909D-7157-C940-A51D-0909E79D12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909D-7157-C940-A51D-0909E79D12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5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D909D-7157-C940-A51D-0909E79D12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61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029A-D704-121B-7C3C-24C885893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0F95D-068C-1AD9-10D6-0E9763814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5E02D-F600-97B4-429C-E0798E14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D6851-E39D-6F5E-B5DB-3AC3B089A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6EABF-B680-2375-09BF-07680951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8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B713-EC45-4E1A-EC38-93C8AD51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D8D68-A3D2-C35D-1A55-CE076ACC1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5920D-E9E4-D2CA-522C-ED23BFD99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0C026-2D7E-B4C3-AD9B-38DB8B4C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92F52-816F-507B-3AF2-C3A5786E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1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3B3E43-78CB-E147-1203-D84A6680C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E68AF-1EBF-151B-3BF8-46EB41C67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1E3E-D349-0307-A634-C5AF26DA8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E3AA8-5194-B600-9A82-73297089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29BD5-53B9-FD97-6E51-553F8A00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38C0-3514-827B-88AC-0BA34589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E2C79-24EE-77F5-A732-184CCD1B3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4C8FD-0CB7-9102-0FEA-982E479E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99255-9FA6-5E36-F009-DD56ACA8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1566B-65AB-8949-AF51-CA7C065C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2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21EF-0616-B2C7-BC9C-7F591601D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B139D-27FB-E85E-DF65-C9D97379B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1E273-FCA9-ECD4-646E-991F3F1B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80CE3-E08C-4833-A92F-F8EBBCBC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CEFCA-179D-AD4B-249E-BD5AB2FC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8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BE15-1437-E68D-E897-A14B6AAE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39EC6-F7C6-4C0C-7D55-5B2C238FF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F4448-B64A-320C-31C6-350D7FDAA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3B96F-46E9-EE32-C5AB-7F891ACC2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EADB5-0DAF-22FD-2A6C-61B0DF2CB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99C2E-3105-3060-D927-AFEC529D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5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96CA-DB7C-B122-89D6-7E47CFCB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487C9-F58E-4A1A-8E29-98F9D9EED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8E949-BA10-D11A-A5D3-0FD882E90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0CA33-062A-43AC-6FF5-B97458077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F22492-333D-12A5-85B6-ACB1DBA32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970016-85A2-4A4E-D7D6-52BA1AB7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471C2-5F1C-2CE0-F1F3-92A843D6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AA70AD-0EB6-6563-0E3F-2F9A1095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7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616F-3127-7EA7-CA73-01C69059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89E2F-BBE9-18D8-B5AF-B303828F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390B2-1CA1-2BC3-5AD1-F4575CAC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280D9-46B7-B64A-49E2-59F310F0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98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ACBF0-B87B-3129-82CC-ACA410AC7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4F44F-25E8-CD25-F922-A8910EF4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0B11B-E494-14A9-1832-236950B6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4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833-0FA3-687D-A29C-42BA7DC8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22099-B362-EB84-8944-04361A88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32091-7D72-7A25-E193-2BC787F8A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3E746-A9FF-BBD8-78F2-1D69B57C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C65C0-8F4C-14FF-E723-8B699BF4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59D80-5E39-80F1-9910-EE4834AC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1F2A-DFDF-C235-8E47-01DEFECA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2E1BCD-DB58-35DC-61AC-1AF923147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ABBF0-037E-B200-C961-CBA5B217F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42FE0-87B2-C359-20AE-5431AA72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8AAA9-BAF4-FFBD-DFA9-47555B5E8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7F030-8339-D51C-39BF-FB8CD7A1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0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4613DA-966C-6333-16EE-029C9CB3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E9502-EC81-879A-2CA5-66E1FD57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1D268-4106-49C8-5B21-2832B1694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514243-FC5D-4140-8227-A875875029E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D08F-7FEE-6C51-9825-6EFD05920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02FFA-35B4-6658-6CAF-E6C72CE12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854E8A-FCE4-234B-9676-F173655FD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0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2728C-0C93-1581-9B05-0C9B6F310DB9}"/>
              </a:ext>
            </a:extLst>
          </p:cNvPr>
          <p:cNvSpPr txBox="1"/>
          <p:nvPr/>
        </p:nvSpPr>
        <p:spPr>
          <a:xfrm>
            <a:off x="1021098" y="2328560"/>
            <a:ext cx="11405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Statistical Principles in Bioinformatics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2A8FE-3E6C-8786-F0E2-7CAE355FF550}"/>
              </a:ext>
            </a:extLst>
          </p:cNvPr>
          <p:cNvSpPr txBox="1"/>
          <p:nvPr/>
        </p:nvSpPr>
        <p:spPr>
          <a:xfrm>
            <a:off x="4896852" y="3429000"/>
            <a:ext cx="1997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Xutao Wang</a:t>
            </a:r>
          </a:p>
          <a:p>
            <a:pPr algn="ctr"/>
            <a:r>
              <a:rPr lang="en-US" sz="2400" dirty="0"/>
              <a:t>Oct. 23 2025</a:t>
            </a:r>
          </a:p>
        </p:txBody>
      </p:sp>
    </p:spTree>
    <p:extLst>
      <p:ext uri="{BB962C8B-B14F-4D97-AF65-F5344CB8AC3E}">
        <p14:creationId xmlns:p14="http://schemas.microsoft.com/office/powerpoint/2010/main" val="25589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CCFC-E58D-F8F2-D446-CC77B8AC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4EB53-517A-BE81-B21E-E18F093E2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223"/>
            <a:ext cx="10515600" cy="272231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Integration of biology, statistics, and computer science</a:t>
            </a:r>
          </a:p>
          <a:p>
            <a:pPr>
              <a:spcAft>
                <a:spcPts val="1200"/>
              </a:spcAft>
            </a:pPr>
            <a:r>
              <a:rPr lang="en-US" dirty="0"/>
              <a:t>Analyze large-scale biological data (genomics, transcriptomics, proteomics, etc.)</a:t>
            </a:r>
          </a:p>
          <a:p>
            <a:pPr>
              <a:spcAft>
                <a:spcPts val="1200"/>
              </a:spcAft>
            </a:pPr>
            <a:r>
              <a:rPr lang="en-US" dirty="0"/>
              <a:t>Goal: extract meaningful biological insights from noisy data</a:t>
            </a:r>
          </a:p>
        </p:txBody>
      </p:sp>
      <p:pic>
        <p:nvPicPr>
          <p:cNvPr id="6" name="Picture 5" descr="A diagram of a dna structure&#10;&#10;AI-generated content may be incorrect.">
            <a:extLst>
              <a:ext uri="{FF2B5EF4-FFF2-40B4-BE49-F238E27FC236}">
                <a16:creationId xmlns:a16="http://schemas.microsoft.com/office/drawing/2014/main" id="{F8278CA3-5344-2E4D-736A-C145F598A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97" y="3935665"/>
            <a:ext cx="6887779" cy="27223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22789-4157-579D-07BA-162FE3E58214}"/>
              </a:ext>
            </a:extLst>
          </p:cNvPr>
          <p:cNvSpPr/>
          <p:nvPr/>
        </p:nvSpPr>
        <p:spPr>
          <a:xfrm>
            <a:off x="3839443" y="3768810"/>
            <a:ext cx="1824378" cy="3056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FFD6C-CE2C-FB07-97B8-4858E04A3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le of colorful lego blocks&#10;&#10;AI-generated content may be incorrect.">
            <a:extLst>
              <a:ext uri="{FF2B5EF4-FFF2-40B4-BE49-F238E27FC236}">
                <a16:creationId xmlns:a16="http://schemas.microsoft.com/office/drawing/2014/main" id="{53A255AF-0DE6-981E-C9F8-5B3A1CEE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8" y="3146045"/>
            <a:ext cx="2341728" cy="2341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D436F-832D-EA96-EC57-39B1A1AC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Statistics Matter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4FF9B-CADB-DF5C-4064-F1EE54400107}"/>
              </a:ext>
            </a:extLst>
          </p:cNvPr>
          <p:cNvSpPr txBox="1"/>
          <p:nvPr/>
        </p:nvSpPr>
        <p:spPr>
          <a:xfrm>
            <a:off x="17060" y="6572612"/>
            <a:ext cx="6274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effectLst/>
                <a:latin typeface="TwitterChirp"/>
              </a:rPr>
              <a:t>Image credit to Bo Xia: https://</a:t>
            </a:r>
            <a:r>
              <a:rPr lang="en-US" sz="1400" b="0" i="0" dirty="0" err="1">
                <a:solidFill>
                  <a:schemeClr val="tx2"/>
                </a:solidFill>
                <a:effectLst/>
                <a:latin typeface="TwitterChirp"/>
              </a:rPr>
              <a:t>x.com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TwitterChirp"/>
              </a:rPr>
              <a:t>/BoXia7/status/1261464021322137600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13" name="Picture 12" descr="A colorful lego brain&#10;&#10;AI-generated content may be incorrect.">
            <a:extLst>
              <a:ext uri="{FF2B5EF4-FFF2-40B4-BE49-F238E27FC236}">
                <a16:creationId xmlns:a16="http://schemas.microsoft.com/office/drawing/2014/main" id="{7BCE9722-E628-015B-63BD-AFC10EC8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210" y="1226656"/>
            <a:ext cx="2341728" cy="2238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91309A-2CEF-41A2-1E88-1FB81C687FAE}"/>
              </a:ext>
            </a:extLst>
          </p:cNvPr>
          <p:cNvSpPr txBox="1"/>
          <p:nvPr/>
        </p:nvSpPr>
        <p:spPr>
          <a:xfrm>
            <a:off x="838200" y="5425254"/>
            <a:ext cx="189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 RNA-seq</a:t>
            </a:r>
          </a:p>
        </p:txBody>
      </p:sp>
      <p:pic>
        <p:nvPicPr>
          <p:cNvPr id="18" name="Picture 17" descr="A group of colorful blocks&#10;&#10;AI-generated content may be incorrect.">
            <a:extLst>
              <a:ext uri="{FF2B5EF4-FFF2-40B4-BE49-F238E27FC236}">
                <a16:creationId xmlns:a16="http://schemas.microsoft.com/office/drawing/2014/main" id="{767C874A-F9B9-069D-0FD2-DCBD027C0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392" y="3451925"/>
            <a:ext cx="2242784" cy="1918827"/>
          </a:xfrm>
          <a:prstGeom prst="rect">
            <a:avLst/>
          </a:prstGeom>
        </p:spPr>
      </p:pic>
      <p:pic>
        <p:nvPicPr>
          <p:cNvPr id="20" name="Picture 19" descr="A colorful lego brain&#10;&#10;AI-generated content may be incorrect.">
            <a:extLst>
              <a:ext uri="{FF2B5EF4-FFF2-40B4-BE49-F238E27FC236}">
                <a16:creationId xmlns:a16="http://schemas.microsoft.com/office/drawing/2014/main" id="{05E2DAD0-F18D-18E4-0CFC-D583A317E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2147" y="3419428"/>
            <a:ext cx="2242784" cy="20683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5CE96C1-8120-2AFD-7FEB-330206D76DB0}"/>
              </a:ext>
            </a:extLst>
          </p:cNvPr>
          <p:cNvSpPr txBox="1"/>
          <p:nvPr/>
        </p:nvSpPr>
        <p:spPr>
          <a:xfrm>
            <a:off x="4441210" y="5424413"/>
            <a:ext cx="234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Cell  RNA-seq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6646A-48E7-EB83-35DF-655042A15553}"/>
              </a:ext>
            </a:extLst>
          </p:cNvPr>
          <p:cNvSpPr txBox="1"/>
          <p:nvPr/>
        </p:nvSpPr>
        <p:spPr>
          <a:xfrm>
            <a:off x="8294857" y="5432539"/>
            <a:ext cx="259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Transcriptomics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ECCB6-F464-716B-85BA-ED3B9FAD04DD}"/>
              </a:ext>
            </a:extLst>
          </p:cNvPr>
          <p:cNvSpPr txBox="1"/>
          <p:nvPr/>
        </p:nvSpPr>
        <p:spPr>
          <a:xfrm>
            <a:off x="2866879" y="4119250"/>
            <a:ext cx="136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DEseq2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Limma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D56539-545E-1268-8077-73B1D65D1A02}"/>
              </a:ext>
            </a:extLst>
          </p:cNvPr>
          <p:cNvSpPr txBox="1"/>
          <p:nvPr/>
        </p:nvSpPr>
        <p:spPr>
          <a:xfrm>
            <a:off x="6782938" y="4119249"/>
            <a:ext cx="150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Seurat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Monocle</a:t>
            </a:r>
            <a:r>
              <a:rPr lang="en-US" altLang="zh-CN" dirty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Scanpy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706C6C-C76D-363C-6D74-E0EFAD654BC5}"/>
              </a:ext>
            </a:extLst>
          </p:cNvPr>
          <p:cNvSpPr txBox="1"/>
          <p:nvPr/>
        </p:nvSpPr>
        <p:spPr>
          <a:xfrm>
            <a:off x="10542893" y="4119249"/>
            <a:ext cx="150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Seurat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Scanpy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CF4F82-566D-6230-C824-052474E75066}"/>
              </a:ext>
            </a:extLst>
          </p:cNvPr>
          <p:cNvSpPr txBox="1"/>
          <p:nvPr/>
        </p:nvSpPr>
        <p:spPr>
          <a:xfrm>
            <a:off x="8011236" y="805218"/>
            <a:ext cx="4326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Reliable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Reproducibility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Uncertainty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32988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4" grpId="0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A905-214A-29DD-6F93-CEA7AF54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717740" cy="1325563"/>
          </a:xfrm>
        </p:spPr>
        <p:txBody>
          <a:bodyPr/>
          <a:lstStyle/>
          <a:p>
            <a:r>
              <a:rPr lang="en-US" altLang="zh-CN" dirty="0"/>
              <a:t>Data Quality &amp; Normalization &amp; Batch Correction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9E629-8ECC-DCC6-3DC3-B089941DE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02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Preprocessing: </a:t>
            </a:r>
          </a:p>
          <a:p>
            <a:pPr lvl="1"/>
            <a:r>
              <a:rPr lang="en-US" dirty="0"/>
              <a:t>Filtering low-quality genes/cells</a:t>
            </a:r>
          </a:p>
          <a:p>
            <a:pPr lvl="1"/>
            <a:r>
              <a:rPr lang="en-US" dirty="0"/>
              <a:t>Normalized data to identify HVG (</a:t>
            </a:r>
            <a:r>
              <a:rPr lang="en-US" i="1" dirty="0" err="1"/>
              <a:t>cpm</a:t>
            </a:r>
            <a:r>
              <a:rPr lang="en-US" i="1" dirty="0"/>
              <a:t>, </a:t>
            </a:r>
            <a:r>
              <a:rPr lang="en-US" i="1" dirty="0" err="1"/>
              <a:t>tpm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Batch correction (</a:t>
            </a:r>
            <a:r>
              <a:rPr lang="en-US" b="1" i="1" dirty="0"/>
              <a:t>combat-seq</a:t>
            </a:r>
            <a:r>
              <a:rPr lang="en-US" b="1" dirty="0"/>
              <a:t>, </a:t>
            </a:r>
            <a:r>
              <a:rPr lang="en-US" i="1" dirty="0"/>
              <a:t>harmony</a:t>
            </a:r>
            <a:r>
              <a:rPr lang="en-US" b="1" dirty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 descr="A red dot diagram with black text&#10;&#10;AI-generated content may be incorrect.">
            <a:extLst>
              <a:ext uri="{FF2B5EF4-FFF2-40B4-BE49-F238E27FC236}">
                <a16:creationId xmlns:a16="http://schemas.microsoft.com/office/drawing/2014/main" id="{35DC0308-9C32-F041-9D20-0E813247A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101" y="1252967"/>
            <a:ext cx="1865099" cy="3782420"/>
          </a:xfrm>
          <a:prstGeom prst="rect">
            <a:avLst/>
          </a:prstGeom>
        </p:spPr>
      </p:pic>
      <p:pic>
        <p:nvPicPr>
          <p:cNvPr id="10" name="Picture 9" descr="A close-up of a blue and orange circle&#10;&#10;AI-generated content may be incorrect.">
            <a:extLst>
              <a:ext uri="{FF2B5EF4-FFF2-40B4-BE49-F238E27FC236}">
                <a16:creationId xmlns:a16="http://schemas.microsoft.com/office/drawing/2014/main" id="{A2403401-1584-8473-379C-0EF4BB8BB3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" t="3712" r="2070" b="6955"/>
          <a:stretch>
            <a:fillRect/>
          </a:stretch>
        </p:blipFill>
        <p:spPr>
          <a:xfrm>
            <a:off x="3411940" y="3429332"/>
            <a:ext cx="4749421" cy="17246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1156F6-A4B2-BEEE-E112-5490D3FFCB55}"/>
              </a:ext>
            </a:extLst>
          </p:cNvPr>
          <p:cNvSpPr txBox="1">
            <a:spLocks/>
          </p:cNvSpPr>
          <p:nvPr/>
        </p:nvSpPr>
        <p:spPr>
          <a:xfrm>
            <a:off x="838200" y="5222435"/>
            <a:ext cx="10515600" cy="1900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Dimensionality Reduction: </a:t>
            </a:r>
          </a:p>
          <a:p>
            <a:pPr lvl="1"/>
            <a:r>
              <a:rPr lang="en-US" dirty="0"/>
              <a:t>PCA, </a:t>
            </a:r>
            <a:r>
              <a:rPr lang="en-US" dirty="0" err="1"/>
              <a:t>tSNE</a:t>
            </a:r>
            <a:r>
              <a:rPr lang="en-US" dirty="0"/>
              <a:t>, UMAP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4" name="Picture 13" descr="A group of different colored shapes&#10;&#10;AI-generated content may be incorrect.">
            <a:extLst>
              <a:ext uri="{FF2B5EF4-FFF2-40B4-BE49-F238E27FC236}">
                <a16:creationId xmlns:a16="http://schemas.microsoft.com/office/drawing/2014/main" id="{ABBB6C7C-94A5-2315-77BA-86827391CB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510"/>
          <a:stretch>
            <a:fillRect/>
          </a:stretch>
        </p:blipFill>
        <p:spPr>
          <a:xfrm>
            <a:off x="5100945" y="4324706"/>
            <a:ext cx="6801135" cy="2533294"/>
          </a:xfrm>
          <a:prstGeom prst="rect">
            <a:avLst/>
          </a:prstGeom>
        </p:spPr>
      </p:pic>
      <p:pic>
        <p:nvPicPr>
          <p:cNvPr id="16" name="Picture 15" descr="A red and black dotted diagram&#10;&#10;AI-generated content may be incorrect.">
            <a:extLst>
              <a:ext uri="{FF2B5EF4-FFF2-40B4-BE49-F238E27FC236}">
                <a16:creationId xmlns:a16="http://schemas.microsoft.com/office/drawing/2014/main" id="{AA8B3348-1F39-2FB8-405F-02C2F107C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882" y="1526763"/>
            <a:ext cx="2246717" cy="24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3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3C90-2A8C-6374-A1AC-A2271D2AF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3F1E-260D-B51D-CE41-E8AF6954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F8B4-1E5F-B41A-19F6-8104F824D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94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Estimate effects and test hypotheses</a:t>
            </a:r>
          </a:p>
          <a:p>
            <a:pPr lvl="1"/>
            <a:r>
              <a:rPr lang="en-US" dirty="0"/>
              <a:t>Wald test (</a:t>
            </a:r>
            <a:r>
              <a:rPr lang="en-US" i="1" dirty="0"/>
              <a:t>Deseq2</a:t>
            </a:r>
            <a:r>
              <a:rPr lang="en-US" dirty="0"/>
              <a:t>), Wilcoxon test (</a:t>
            </a:r>
            <a:r>
              <a:rPr lang="en-US" i="1" dirty="0"/>
              <a:t>Seurat</a:t>
            </a:r>
            <a:r>
              <a:rPr lang="en-US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EC240E-878D-D32A-FDDB-1116CEDF995D}"/>
              </a:ext>
            </a:extLst>
          </p:cNvPr>
          <p:cNvSpPr txBox="1">
            <a:spLocks/>
          </p:cNvSpPr>
          <p:nvPr/>
        </p:nvSpPr>
        <p:spPr>
          <a:xfrm>
            <a:off x="838200" y="3268883"/>
            <a:ext cx="10515600" cy="2133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Multiple Testing</a:t>
            </a:r>
          </a:p>
          <a:p>
            <a:pPr lvl="1"/>
            <a:r>
              <a:rPr lang="en-US" dirty="0"/>
              <a:t>~20,000 genes per sample → many false positives if unchecked</a:t>
            </a:r>
          </a:p>
          <a:p>
            <a:pPr lvl="1"/>
            <a:r>
              <a:rPr lang="en-US" dirty="0"/>
              <a:t>Control false discoveries (adjusted p-value):</a:t>
            </a:r>
          </a:p>
          <a:p>
            <a:pPr lvl="2"/>
            <a:r>
              <a:rPr lang="en-US" sz="2400" dirty="0"/>
              <a:t>FDR </a:t>
            </a:r>
            <a:r>
              <a:rPr lang="en-US" altLang="zh-CN" sz="2400" dirty="0"/>
              <a:t>/</a:t>
            </a:r>
            <a:r>
              <a:rPr lang="zh-CN" altLang="en-US" sz="2400" dirty="0"/>
              <a:t> </a:t>
            </a:r>
            <a:r>
              <a:rPr lang="en-US" altLang="zh-CN" sz="2400" dirty="0"/>
              <a:t>Benjamin-Hochberg Procedure </a:t>
            </a:r>
            <a:r>
              <a:rPr lang="en-US" sz="2400" dirty="0"/>
              <a:t>(</a:t>
            </a:r>
            <a:r>
              <a:rPr lang="en-US" sz="2400" i="1" dirty="0"/>
              <a:t>Deseq2</a:t>
            </a:r>
            <a:r>
              <a:rPr lang="en-US" sz="2400" dirty="0"/>
              <a:t>)</a:t>
            </a:r>
          </a:p>
          <a:p>
            <a:pPr lvl="2"/>
            <a:r>
              <a:rPr lang="en-US" sz="2400" dirty="0"/>
              <a:t>Bonferroni-correction(</a:t>
            </a:r>
            <a:r>
              <a:rPr lang="en-US" sz="2400" i="1" dirty="0"/>
              <a:t>Seurat</a:t>
            </a:r>
            <a:r>
              <a:rPr lang="en-US" sz="2400" dirty="0"/>
              <a:t>)</a:t>
            </a:r>
          </a:p>
          <a:p>
            <a:pPr lvl="2"/>
            <a:endParaRPr lang="en-US" dirty="0"/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449592B-D500-F549-4883-ADF7B508CF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57" r="44507"/>
          <a:stretch>
            <a:fillRect/>
          </a:stretch>
        </p:blipFill>
        <p:spPr>
          <a:xfrm>
            <a:off x="7559722" y="1572394"/>
            <a:ext cx="3794078" cy="2019300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9C1D550-24E4-32CC-B74C-EEE0F1F1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571"/>
          <a:stretch>
            <a:fillRect/>
          </a:stretch>
        </p:blipFill>
        <p:spPr>
          <a:xfrm>
            <a:off x="10181229" y="4800884"/>
            <a:ext cx="1809087" cy="2019300"/>
          </a:xfrm>
          <a:prstGeom prst="rect">
            <a:avLst/>
          </a:prstGeom>
        </p:spPr>
      </p:pic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4231D71-5B9E-0562-D764-69131278D6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57" r="44507"/>
          <a:stretch>
            <a:fillRect/>
          </a:stretch>
        </p:blipFill>
        <p:spPr>
          <a:xfrm>
            <a:off x="6359855" y="4823242"/>
            <a:ext cx="3794078" cy="2019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A94E73-1CD7-0FAB-A93A-D0CF7EAC81C4}"/>
              </a:ext>
            </a:extLst>
          </p:cNvPr>
          <p:cNvSpPr/>
          <p:nvPr/>
        </p:nvSpPr>
        <p:spPr>
          <a:xfrm>
            <a:off x="10203216" y="4655899"/>
            <a:ext cx="1765112" cy="213386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graph with red and blue dots&#10;&#10;AI-generated content may be incorrect.">
            <a:extLst>
              <a:ext uri="{FF2B5EF4-FFF2-40B4-BE49-F238E27FC236}">
                <a16:creationId xmlns:a16="http://schemas.microsoft.com/office/drawing/2014/main" id="{3FC33394-33B5-FDB0-FC5E-FFB5C61FF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22" y="2805063"/>
            <a:ext cx="65024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3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gene set&#10;&#10;AI-generated content may be incorrect.">
            <a:extLst>
              <a:ext uri="{FF2B5EF4-FFF2-40B4-BE49-F238E27FC236}">
                <a16:creationId xmlns:a16="http://schemas.microsoft.com/office/drawing/2014/main" id="{C96D1987-DD80-9729-5069-0CC042A9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63" r="1"/>
          <a:stretch>
            <a:fillRect/>
          </a:stretch>
        </p:blipFill>
        <p:spPr>
          <a:xfrm>
            <a:off x="1310185" y="3866357"/>
            <a:ext cx="3343702" cy="2986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DA1604-CF5A-BE2D-6434-98E139A02F4B}"/>
              </a:ext>
            </a:extLst>
          </p:cNvPr>
          <p:cNvSpPr txBox="1"/>
          <p:nvPr/>
        </p:nvSpPr>
        <p:spPr>
          <a:xfrm>
            <a:off x="838200" y="4116060"/>
            <a:ext cx="99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GSEA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3C18B-6E8A-7BD2-5D59-E56824E41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&amp; 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BFA3F-5312-496F-2526-963886A5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502034"/>
            <a:ext cx="11253716" cy="2814754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Individual gene-level signals → pathway-level insights (</a:t>
            </a:r>
            <a:r>
              <a:rPr lang="en-US" i="1" dirty="0" err="1"/>
              <a:t>clusterProfiler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Explore functional pathways from database (i.e. </a:t>
            </a:r>
            <a:r>
              <a:rPr lang="en-US" i="1" dirty="0"/>
              <a:t>KEGG, REACTOME, GO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Test whether predefined gene sets are enriched (i.e. </a:t>
            </a:r>
            <a:r>
              <a:rPr lang="en-US" i="1" dirty="0"/>
              <a:t>TBSignatureProfiler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Gene set enrichment analysis (GSEA): </a:t>
            </a:r>
            <a:r>
              <a:rPr lang="en-US" sz="2000" dirty="0"/>
              <a:t>Kolmogorov–Smirnov like running-sum statistic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 representation analysis (ORA):</a:t>
            </a:r>
            <a:r>
              <a:rPr lang="en-US" sz="2000" dirty="0"/>
              <a:t> </a:t>
            </a:r>
            <a:r>
              <a:rPr lang="en-US" dirty="0"/>
              <a:t>Hypergeometric Test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pic>
        <p:nvPicPr>
          <p:cNvPr id="10" name="Picture 9" descr="A diagram of a service&#10;&#10;AI-generated content may be incorrect.">
            <a:extLst>
              <a:ext uri="{FF2B5EF4-FFF2-40B4-BE49-F238E27FC236}">
                <a16:creationId xmlns:a16="http://schemas.microsoft.com/office/drawing/2014/main" id="{6A94AA2D-938D-ED6B-92ED-3760373A0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730" y="4360626"/>
            <a:ext cx="3785740" cy="23815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BA2AF2-7286-E9AD-F23C-6F6B774C244A}"/>
              </a:ext>
            </a:extLst>
          </p:cNvPr>
          <p:cNvSpPr txBox="1"/>
          <p:nvPr/>
        </p:nvSpPr>
        <p:spPr>
          <a:xfrm>
            <a:off x="5065587" y="4039789"/>
            <a:ext cx="99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91B1C8-09C4-9291-7CCD-1592097C66F6}"/>
                  </a:ext>
                </a:extLst>
              </p:cNvPr>
              <p:cNvSpPr txBox="1"/>
              <p:nvPr/>
            </p:nvSpPr>
            <p:spPr>
              <a:xfrm>
                <a:off x="9353266" y="5375809"/>
                <a:ext cx="283873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Total genes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Genes in the pathway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DE genes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Overlap genes in DE and pathway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91B1C8-09C4-9291-7CCD-1592097C6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266" y="5375809"/>
                <a:ext cx="2838734" cy="1477328"/>
              </a:xfrm>
              <a:prstGeom prst="rect">
                <a:avLst/>
              </a:prstGeom>
              <a:blipFill>
                <a:blip r:embed="rId5"/>
                <a:stretch>
                  <a:fillRect l="-1778" t="-2564" r="-2222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53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ACF3-C496-B9C1-8B67-081B59B1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Prediction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703948-02E3-947F-431B-148445E86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06" y="1502034"/>
            <a:ext cx="11253716" cy="1227518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Models turn data into biological predictions: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Forecast outcomes on unseen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8BC34-D2A4-42AF-50C2-91DD957AADD1}"/>
              </a:ext>
            </a:extLst>
          </p:cNvPr>
          <p:cNvSpPr/>
          <p:nvPr/>
        </p:nvSpPr>
        <p:spPr>
          <a:xfrm>
            <a:off x="838200" y="2568211"/>
            <a:ext cx="249185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9A82F-D58D-A293-F75F-EF355126E253}"/>
              </a:ext>
            </a:extLst>
          </p:cNvPr>
          <p:cNvSpPr txBox="1"/>
          <p:nvPr/>
        </p:nvSpPr>
        <p:spPr>
          <a:xfrm>
            <a:off x="838200" y="2938795"/>
            <a:ext cx="60232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Predict categories (disease vs. healthy, responder vs. non-responder)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Methods: logistic regression, random forest, support vector machine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Metrics: Accuracy, Sensitivity, Specificity, AUC etc.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960249-9DCF-828F-70CF-EFBAFE344C8A}"/>
              </a:ext>
            </a:extLst>
          </p:cNvPr>
          <p:cNvGrpSpPr/>
          <p:nvPr/>
        </p:nvGrpSpPr>
        <p:grpSpPr>
          <a:xfrm>
            <a:off x="7638495" y="667433"/>
            <a:ext cx="4553505" cy="4039384"/>
            <a:chOff x="7365535" y="2291543"/>
            <a:chExt cx="4553505" cy="4039384"/>
          </a:xfrm>
        </p:grpSpPr>
        <p:pic>
          <p:nvPicPr>
            <p:cNvPr id="16" name="Picture 15" descr="A green curve with black text&#10;&#10;AI-generated content may be incorrect.">
              <a:extLst>
                <a:ext uri="{FF2B5EF4-FFF2-40B4-BE49-F238E27FC236}">
                  <a16:creationId xmlns:a16="http://schemas.microsoft.com/office/drawing/2014/main" id="{EDBB2226-37A2-D318-6C86-C608E686B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510" r="18115" b="8120"/>
            <a:stretch>
              <a:fillRect/>
            </a:stretch>
          </p:blipFill>
          <p:spPr>
            <a:xfrm>
              <a:off x="7652979" y="2451653"/>
              <a:ext cx="3483594" cy="361669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84CA52-47D2-7727-AD5A-0D321B857748}"/>
                </a:ext>
              </a:extLst>
            </p:cNvPr>
            <p:cNvSpPr txBox="1"/>
            <p:nvPr/>
          </p:nvSpPr>
          <p:spPr>
            <a:xfrm>
              <a:off x="7516499" y="2291543"/>
              <a:ext cx="44025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Receiver Operating Characteristics (ROC) curve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D0339E-E05B-5DFA-C456-BFCA37493F2E}"/>
                </a:ext>
              </a:extLst>
            </p:cNvPr>
            <p:cNvSpPr txBox="1"/>
            <p:nvPr/>
          </p:nvSpPr>
          <p:spPr>
            <a:xfrm rot="16200000">
              <a:off x="6628123" y="4101158"/>
              <a:ext cx="1844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Sensitivity (TPR)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CFBB9-A5F9-7BE5-CE28-0735C3CFBD7D}"/>
                </a:ext>
              </a:extLst>
            </p:cNvPr>
            <p:cNvSpPr txBox="1"/>
            <p:nvPr/>
          </p:nvSpPr>
          <p:spPr>
            <a:xfrm>
              <a:off x="8538376" y="5961595"/>
              <a:ext cx="2284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[1 – Specificity] (FPR)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60543BA-BCE4-8205-6DC4-1CD1655C7FF8}"/>
                </a:ext>
              </a:extLst>
            </p:cNvPr>
            <p:cNvSpPr/>
            <p:nvPr/>
          </p:nvSpPr>
          <p:spPr>
            <a:xfrm>
              <a:off x="8145433" y="2974318"/>
              <a:ext cx="703997" cy="4357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2F9855-1F56-0E56-E63D-2A9421C408A9}"/>
                </a:ext>
              </a:extLst>
            </p:cNvPr>
            <p:cNvSpPr/>
            <p:nvPr/>
          </p:nvSpPr>
          <p:spPr>
            <a:xfrm>
              <a:off x="8637319" y="3479098"/>
              <a:ext cx="178557" cy="1846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9B63A2-5F95-1144-3F0B-8C8ED8E3ED6D}"/>
                </a:ext>
              </a:extLst>
            </p:cNvPr>
            <p:cNvSpPr txBox="1"/>
            <p:nvPr/>
          </p:nvSpPr>
          <p:spPr>
            <a:xfrm>
              <a:off x="8788580" y="3417994"/>
              <a:ext cx="2647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Youden's J statistic:</a:t>
              </a:r>
            </a:p>
            <a:p>
              <a:r>
                <a:rPr lang="en-US" sz="1200" dirty="0"/>
                <a:t>max(</a:t>
              </a:r>
              <a:r>
                <a:rPr lang="en-US" sz="1200" dirty="0" err="1"/>
                <a:t>sen</a:t>
              </a:r>
              <a:r>
                <a:rPr lang="en-US" sz="1200" dirty="0"/>
                <a:t> + spec – 1)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338A97A-28CE-317E-C628-8272E46996C2}"/>
              </a:ext>
            </a:extLst>
          </p:cNvPr>
          <p:cNvSpPr/>
          <p:nvPr/>
        </p:nvSpPr>
        <p:spPr>
          <a:xfrm>
            <a:off x="838200" y="4643543"/>
            <a:ext cx="2491854" cy="38254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0D7EEE-A03E-2F6F-40E0-FD3745BA7A9F}"/>
              </a:ext>
            </a:extLst>
          </p:cNvPr>
          <p:cNvSpPr txBox="1"/>
          <p:nvPr/>
        </p:nvSpPr>
        <p:spPr>
          <a:xfrm>
            <a:off x="1049318" y="5038082"/>
            <a:ext cx="687662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Predict continuous or count variable (expression level, survival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Methods: linear regression, cox-regression, generalized additive model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Metrics: RMSE, Deviance, c-index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2" name="Picture 31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6B59623D-0409-C4E0-7F21-F60AED2D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806"/>
          <a:stretch>
            <a:fillRect/>
          </a:stretch>
        </p:blipFill>
        <p:spPr>
          <a:xfrm>
            <a:off x="7764000" y="4940287"/>
            <a:ext cx="3645533" cy="17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6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BC9AE-52D3-6F6D-D0A5-6EECA40A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374"/>
            <a:ext cx="11144534" cy="2500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Cross-study integration (</a:t>
            </a:r>
            <a:r>
              <a:rPr lang="en-US" sz="2400" b="1" dirty="0"/>
              <a:t>same</a:t>
            </a:r>
            <a:r>
              <a:rPr lang="en-US" sz="2400" dirty="0"/>
              <a:t> modalities)</a:t>
            </a:r>
          </a:p>
          <a:p>
            <a:r>
              <a:rPr lang="en-US" sz="2400" b="1" dirty="0"/>
              <a:t>Meta-analysis</a:t>
            </a:r>
            <a:r>
              <a:rPr lang="en-US" sz="2400" dirty="0"/>
              <a:t>: Combine effect across studies (</a:t>
            </a:r>
            <a:r>
              <a:rPr lang="en-US" sz="2400" i="1" dirty="0"/>
              <a:t>random effect model</a:t>
            </a:r>
            <a:r>
              <a:rPr lang="en-US" sz="2400" dirty="0"/>
              <a:t>)</a:t>
            </a:r>
          </a:p>
          <a:p>
            <a:r>
              <a:rPr lang="en-US" sz="2400" b="1" dirty="0"/>
              <a:t>Batch correction</a:t>
            </a:r>
            <a:r>
              <a:rPr lang="en-US" sz="2400" dirty="0"/>
              <a:t>: integrate transcriptomics data (</a:t>
            </a:r>
            <a:r>
              <a:rPr lang="en-US" sz="2400" i="1" dirty="0"/>
              <a:t>combat-seq, BBKNN, Harmony</a:t>
            </a:r>
            <a:r>
              <a:rPr lang="en-US" sz="2400" dirty="0"/>
              <a:t>)</a:t>
            </a:r>
          </a:p>
          <a:p>
            <a:r>
              <a:rPr lang="en-US" sz="2400" b="1" dirty="0"/>
              <a:t>Ensemble learning</a:t>
            </a:r>
            <a:r>
              <a:rPr lang="en-US" sz="2400" dirty="0"/>
              <a:t>: combine models trained on individual datasets (</a:t>
            </a:r>
            <a:r>
              <a:rPr lang="en-US" sz="2400" i="1" dirty="0"/>
              <a:t>stacking, adaptive weighting, domain adaptation</a:t>
            </a:r>
            <a:r>
              <a:rPr lang="en-US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B935C-5677-A783-8810-8CD824E4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across Datasets &amp; Modalities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0E1A73-8380-ED32-5457-F0DC2F6E2C4C}"/>
              </a:ext>
            </a:extLst>
          </p:cNvPr>
          <p:cNvSpPr txBox="1">
            <a:spLocks/>
          </p:cNvSpPr>
          <p:nvPr/>
        </p:nvSpPr>
        <p:spPr>
          <a:xfrm>
            <a:off x="838200" y="4191450"/>
            <a:ext cx="11990696" cy="2500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Multi-omics integration (</a:t>
            </a:r>
            <a:r>
              <a:rPr lang="en-US" sz="2400" b="1" dirty="0"/>
              <a:t>different</a:t>
            </a:r>
            <a:r>
              <a:rPr lang="en-US" sz="2400" dirty="0"/>
              <a:t> modalities)</a:t>
            </a:r>
          </a:p>
          <a:p>
            <a:r>
              <a:rPr lang="en-US" sz="2400" b="1" dirty="0"/>
              <a:t>Graph-based methods</a:t>
            </a:r>
            <a:r>
              <a:rPr lang="en-US" sz="2400" dirty="0"/>
              <a:t>: Map data to shared latent space across modalities (</a:t>
            </a:r>
            <a:r>
              <a:rPr lang="en-US" sz="2400" i="1" dirty="0"/>
              <a:t>WNN</a:t>
            </a:r>
            <a:r>
              <a:rPr lang="en-US" sz="2400" dirty="0"/>
              <a:t>)</a:t>
            </a:r>
          </a:p>
          <a:p>
            <a:r>
              <a:rPr lang="en-US" sz="2400" b="1" dirty="0"/>
              <a:t>Joint embedding</a:t>
            </a:r>
            <a:r>
              <a:rPr lang="en-US" sz="2400" dirty="0"/>
              <a:t>: Learn latent space using deep learning methods (</a:t>
            </a:r>
            <a:r>
              <a:rPr lang="en-US" sz="1800" i="1" dirty="0" err="1"/>
              <a:t>scGPT</a:t>
            </a:r>
            <a:r>
              <a:rPr lang="en-US" sz="1800" dirty="0"/>
              <a:t>, </a:t>
            </a:r>
            <a:r>
              <a:rPr lang="en-US" sz="1800" i="1" dirty="0" err="1"/>
              <a:t>geneformer</a:t>
            </a:r>
            <a:r>
              <a:rPr lang="en-US" sz="2400" dirty="0"/>
              <a:t>)</a:t>
            </a:r>
          </a:p>
          <a:p>
            <a:r>
              <a:rPr lang="en-US" sz="2400" b="1" dirty="0"/>
              <a:t>AI agent</a:t>
            </a:r>
            <a:r>
              <a:rPr lang="en-US" sz="2400" dirty="0"/>
              <a:t>: use LLM to automate modality selection, data preprocessing, and model orchestration (</a:t>
            </a:r>
            <a:r>
              <a:rPr lang="en-US" sz="2400" i="1" dirty="0" err="1"/>
              <a:t>Biomini</a:t>
            </a:r>
            <a:r>
              <a:rPr lang="en-US" sz="2400" dirty="0"/>
              <a:t>, </a:t>
            </a:r>
            <a:r>
              <a:rPr lang="en-US" sz="2400" i="1" dirty="0" err="1"/>
              <a:t>ToolUniverse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699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77053-7031-EE44-DA05-AAEBFBF6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&amp;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F6E3B-5221-04AB-A48F-DAC117C5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underpins all stages of bioinformatics</a:t>
            </a:r>
          </a:p>
          <a:p>
            <a:r>
              <a:rPr lang="en-US" dirty="0"/>
              <a:t>Integration across studies improves robustness</a:t>
            </a:r>
          </a:p>
          <a:p>
            <a:r>
              <a:rPr lang="en-US" dirty="0"/>
              <a:t>Clinical data + multi-omics = systems-level precision medicine</a:t>
            </a:r>
          </a:p>
          <a:p>
            <a:r>
              <a:rPr lang="en-US" dirty="0"/>
              <a:t>AI agent enables automated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77015-016B-CD94-238C-A54E7DABE175}"/>
              </a:ext>
            </a:extLst>
          </p:cNvPr>
          <p:cNvSpPr txBox="1"/>
          <p:nvPr/>
        </p:nvSpPr>
        <p:spPr>
          <a:xfrm>
            <a:off x="838200" y="4271328"/>
            <a:ext cx="101073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Benjamini &amp; Hochberg (1995) </a:t>
            </a:r>
            <a:r>
              <a:rPr lang="en-US" sz="2000" i="1" dirty="0"/>
              <a:t>FDR control</a:t>
            </a:r>
            <a:r>
              <a:rPr lang="en-US" sz="2000" dirty="0"/>
              <a:t>, JRSS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Love et al. (2014) </a:t>
            </a:r>
            <a:r>
              <a:rPr lang="en-US" sz="2000" i="1" dirty="0"/>
              <a:t>DESeq2</a:t>
            </a:r>
            <a:r>
              <a:rPr lang="en-US" sz="2000" dirty="0"/>
              <a:t>, Genome Biology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Hao et al. (2021) </a:t>
            </a:r>
            <a:r>
              <a:rPr lang="en-US" sz="2000" i="1" dirty="0"/>
              <a:t>Seurat / WNN</a:t>
            </a:r>
            <a:r>
              <a:rPr lang="en-US" sz="2000" dirty="0"/>
              <a:t>, Cell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Cui et al. (2024) </a:t>
            </a:r>
            <a:r>
              <a:rPr lang="en-US" sz="2000" i="1" dirty="0" err="1"/>
              <a:t>scGPT</a:t>
            </a:r>
            <a:r>
              <a:rPr lang="en-US" sz="2000" dirty="0"/>
              <a:t>, Nature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Gao et al. (2024) </a:t>
            </a:r>
            <a:r>
              <a:rPr lang="en-US" sz="2000" i="1" dirty="0"/>
              <a:t>Biomedical discovery with AI agent</a:t>
            </a:r>
            <a:r>
              <a:rPr lang="en-US" sz="2000" dirty="0"/>
              <a:t>, Cell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2903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</TotalTime>
  <Words>796</Words>
  <Application>Microsoft Macintosh PowerPoint</Application>
  <PresentationFormat>Widescreen</PresentationFormat>
  <Paragraphs>110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TwitterChirp</vt:lpstr>
      <vt:lpstr>Aptos</vt:lpstr>
      <vt:lpstr>Aptos Display</vt:lpstr>
      <vt:lpstr>Arial</vt:lpstr>
      <vt:lpstr>Cambria Math</vt:lpstr>
      <vt:lpstr>Office Theme</vt:lpstr>
      <vt:lpstr>PowerPoint Presentation</vt:lpstr>
      <vt:lpstr>Bioinformatics</vt:lpstr>
      <vt:lpstr>Why Statistics Matter</vt:lpstr>
      <vt:lpstr>Data Quality &amp; Normalization &amp; Batch Correction</vt:lpstr>
      <vt:lpstr>Statistical Inference</vt:lpstr>
      <vt:lpstr>Functional Enrichment &amp; Pathway Analysis</vt:lpstr>
      <vt:lpstr>Modeling and Prediction</vt:lpstr>
      <vt:lpstr>Integration across Datasets &amp; Modalities </vt:lpstr>
      <vt:lpstr>Key Takeaways &amp;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Dongyuan Song</dc:creator>
  <cp:lastModifiedBy>Dongyuan Song</cp:lastModifiedBy>
  <cp:revision>172</cp:revision>
  <dcterms:created xsi:type="dcterms:W3CDTF">2025-10-21T19:56:46Z</dcterms:created>
  <dcterms:modified xsi:type="dcterms:W3CDTF">2025-10-23T18:25:11Z</dcterms:modified>
</cp:coreProperties>
</file>